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4" r:id="rId28"/>
    <p:sldId id="1321" r:id="rId29"/>
    <p:sldId id="1322" r:id="rId30"/>
    <p:sldId id="1323" r:id="rId31"/>
    <p:sldId id="1259" r:id="rId32"/>
    <p:sldId id="1219" r:id="rId33"/>
    <p:sldId id="1225" r:id="rId34"/>
    <p:sldId id="1222" r:id="rId35"/>
    <p:sldId id="1220" r:id="rId36"/>
    <p:sldId id="1251" r:id="rId37"/>
    <p:sldId id="1305" r:id="rId38"/>
    <p:sldId id="1227" r:id="rId39"/>
    <p:sldId id="1235" r:id="rId40"/>
    <p:sldId id="1236" r:id="rId41"/>
    <p:sldId id="1317" r:id="rId42"/>
    <p:sldId id="1311" r:id="rId43"/>
    <p:sldId id="1312" r:id="rId44"/>
    <p:sldId id="1313" r:id="rId45"/>
    <p:sldId id="1224" r:id="rId46"/>
    <p:sldId id="1223" r:id="rId47"/>
    <p:sldId id="1221" r:id="rId48"/>
    <p:sldId id="1254" r:id="rId49"/>
    <p:sldId id="1306" r:id="rId50"/>
    <p:sldId id="1238" r:id="rId51"/>
    <p:sldId id="1239" r:id="rId52"/>
    <p:sldId id="1318" r:id="rId53"/>
    <p:sldId id="1319" r:id="rId54"/>
    <p:sldId id="1314" r:id="rId55"/>
    <p:sldId id="1226" r:id="rId56"/>
    <p:sldId id="1257" r:id="rId57"/>
    <p:sldId id="1267" r:id="rId58"/>
    <p:sldId id="1243" r:id="rId59"/>
    <p:sldId id="1258" r:id="rId60"/>
    <p:sldId id="1268" r:id="rId61"/>
    <p:sldId id="1310" r:id="rId62"/>
    <p:sldId id="1260" r:id="rId63"/>
    <p:sldId id="1261" r:id="rId64"/>
    <p:sldId id="1315" r:id="rId65"/>
    <p:sldId id="1316" r:id="rId66"/>
    <p:sldId id="1320" r:id="rId67"/>
    <p:sldId id="1274" r:id="rId68"/>
    <p:sldId id="1275" r:id="rId69"/>
    <p:sldId id="1285" r:id="rId70"/>
    <p:sldId id="1273" r:id="rId71"/>
    <p:sldId id="1276" r:id="rId72"/>
    <p:sldId id="1278" r:id="rId73"/>
    <p:sldId id="1279" r:id="rId74"/>
    <p:sldId id="1280" r:id="rId75"/>
    <p:sldId id="1290" r:id="rId76"/>
    <p:sldId id="1281" r:id="rId77"/>
    <p:sldId id="1282" r:id="rId78"/>
    <p:sldId id="1231" r:id="rId79"/>
    <p:sldId id="1232" r:id="rId80"/>
    <p:sldId id="1263" r:id="rId81"/>
    <p:sldId id="1264" r:id="rId82"/>
    <p:sldId id="1266" r:id="rId83"/>
    <p:sldId id="1269" r:id="rId84"/>
    <p:sldId id="1271" r:id="rId85"/>
    <p:sldId id="1307" r:id="rId86"/>
    <p:sldId id="1308" r:id="rId87"/>
    <p:sldId id="1272" r:id="rId88"/>
    <p:sldId id="1309" r:id="rId89"/>
    <p:sldId id="1249" r:id="rId90"/>
    <p:sldId id="1250" r:id="rId91"/>
    <p:sldId id="1255" r:id="rId92"/>
    <p:sldId id="1253" r:id="rId93"/>
    <p:sldId id="1286" r:id="rId94"/>
    <p:sldId id="1296" r:id="rId95"/>
    <p:sldId id="1287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48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B-SI/UJI-Omics-phd/blob/main/_I_UJI-Omics-phd/_S_multiOmicsIntegra/_A_09_NetworksSKM-R/input/BioChemReactions_Maria_130923.xlsx" TargetMode="Externa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>
                <a:solidFill>
                  <a:srgbClr val="FF0000"/>
                </a:solidFill>
              </a:rPr>
              <a:t>itselfs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78793" y="3393101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87578" y="4071977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887616" y="4848719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9E38A81-F70E-7FE5-CD07-983F28464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842280"/>
              </p:ext>
            </p:extLst>
          </p:nvPr>
        </p:nvGraphicFramePr>
        <p:xfrm>
          <a:off x="1107440" y="1798320"/>
          <a:ext cx="10769601" cy="2080629"/>
        </p:xfrm>
        <a:graphic>
          <a:graphicData uri="http://schemas.openxmlformats.org/drawingml/2006/table">
            <a:tbl>
              <a:tblPr/>
              <a:tblGrid>
                <a:gridCol w="1455054">
                  <a:extLst>
                    <a:ext uri="{9D8B030D-6E8A-4147-A177-3AD203B41FA5}">
                      <a16:colId xmlns:a16="http://schemas.microsoft.com/office/drawing/2014/main" val="1409177189"/>
                    </a:ext>
                  </a:extLst>
                </a:gridCol>
                <a:gridCol w="796938">
                  <a:extLst>
                    <a:ext uri="{9D8B030D-6E8A-4147-A177-3AD203B41FA5}">
                      <a16:colId xmlns:a16="http://schemas.microsoft.com/office/drawing/2014/main" val="1880049146"/>
                    </a:ext>
                  </a:extLst>
                </a:gridCol>
                <a:gridCol w="2320008">
                  <a:extLst>
                    <a:ext uri="{9D8B030D-6E8A-4147-A177-3AD203B41FA5}">
                      <a16:colId xmlns:a16="http://schemas.microsoft.com/office/drawing/2014/main" val="2628414718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4118334888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202322925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954071862"/>
                    </a:ext>
                  </a:extLst>
                </a:gridCol>
                <a:gridCol w="1119365">
                  <a:extLst>
                    <a:ext uri="{9D8B030D-6E8A-4147-A177-3AD203B41FA5}">
                      <a16:colId xmlns:a16="http://schemas.microsoft.com/office/drawing/2014/main" val="2196838932"/>
                    </a:ext>
                  </a:extLst>
                </a:gridCol>
                <a:gridCol w="1125996">
                  <a:extLst>
                    <a:ext uri="{9D8B030D-6E8A-4147-A177-3AD203B41FA5}">
                      <a16:colId xmlns:a16="http://schemas.microsoft.com/office/drawing/2014/main" val="2584863497"/>
                    </a:ext>
                  </a:extLst>
                </a:gridCol>
              </a:tblGrid>
              <a:tr h="4294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geneID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Shortnames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geneDesc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AMinf48-AM48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NMinf48-NM48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AMinf48-NMinf48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603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BSP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Basic secretory family protein (AHRD V3.3 *** A0A2K3LW23_TRIPR)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170937"/>
                  </a:ext>
                </a:extLst>
              </a:tr>
              <a:tr h="35541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OM9-2-like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mitochondrial import receptor subunit TOM9-2-like (AHRD V3.3 *** A0A1S3Y998_TOBAC)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981622"/>
                  </a:ext>
                </a:extLst>
              </a:tr>
              <a:tr h="28720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91473"/>
                  </a:ext>
                </a:extLst>
              </a:tr>
              <a:tr h="10848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ET-TF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Ethylene-responsive transcription factor (AHRD V3.3 *** A0A2G2X630_CAPBA)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446227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41ACD30C-C1D0-A906-60C7-C823E0E761D0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E7A0BC6-76FB-00EE-7B9F-1B2FBA93C47D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Genes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455555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416C53-E107-3079-50D8-3B1032C6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7037"/>
              </p:ext>
            </p:extLst>
          </p:nvPr>
        </p:nvGraphicFramePr>
        <p:xfrm>
          <a:off x="579502" y="1361068"/>
          <a:ext cx="10840338" cy="5142033"/>
        </p:xfrm>
        <a:graphic>
          <a:graphicData uri="http://schemas.openxmlformats.org/drawingml/2006/table">
            <a:tbl>
              <a:tblPr/>
              <a:tblGrid>
                <a:gridCol w="5058904">
                  <a:extLst>
                    <a:ext uri="{9D8B030D-6E8A-4147-A177-3AD203B41FA5}">
                      <a16:colId xmlns:a16="http://schemas.microsoft.com/office/drawing/2014/main" val="249137391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760640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886500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34295941"/>
                    </a:ext>
                  </a:extLst>
                </a:gridCol>
                <a:gridCol w="1402474">
                  <a:extLst>
                    <a:ext uri="{9D8B030D-6E8A-4147-A177-3AD203B41FA5}">
                      <a16:colId xmlns:a16="http://schemas.microsoft.com/office/drawing/2014/main" val="275251200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161853855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4825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ORGANISATION.POST-TRANSLATIONAL HISTONE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33116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37635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 RNA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73197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BIOGENESIS.SMALL RIBOSOMAL SUBUNIT (SSU).SSU PROTEOME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19007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770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PRE-INITIATION COMPLEX (PIC) MODULE.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7942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 RIBOSOME BIOGENESIS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640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39584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733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RESPIRATION.OXIDATIVE PHOSPHORYLATION.NADH DEHYDROGENASE COMPLEX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48936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CHLOROPLAST.INNER ENVELOPE TIC TRANSLOCATION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53860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LIPID METABOLISM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6738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ISOMERASES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7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EC7D608-0916-620A-61E1-DDB29F6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1579"/>
              </p:ext>
            </p:extLst>
          </p:nvPr>
        </p:nvGraphicFramePr>
        <p:xfrm>
          <a:off x="518160" y="721360"/>
          <a:ext cx="11318240" cy="5252883"/>
        </p:xfrm>
        <a:graphic>
          <a:graphicData uri="http://schemas.openxmlformats.org/drawingml/2006/table">
            <a:tbl>
              <a:tblPr/>
              <a:tblGrid>
                <a:gridCol w="5735261">
                  <a:extLst>
                    <a:ext uri="{9D8B030D-6E8A-4147-A177-3AD203B41FA5}">
                      <a16:colId xmlns:a16="http://schemas.microsoft.com/office/drawing/2014/main" val="3286115119"/>
                    </a:ext>
                  </a:extLst>
                </a:gridCol>
                <a:gridCol w="886346">
                  <a:extLst>
                    <a:ext uri="{9D8B030D-6E8A-4147-A177-3AD203B41FA5}">
                      <a16:colId xmlns:a16="http://schemas.microsoft.com/office/drawing/2014/main" val="1646871814"/>
                    </a:ext>
                  </a:extLst>
                </a:gridCol>
                <a:gridCol w="1130275">
                  <a:extLst>
                    <a:ext uri="{9D8B030D-6E8A-4147-A177-3AD203B41FA5}">
                      <a16:colId xmlns:a16="http://schemas.microsoft.com/office/drawing/2014/main" val="802856838"/>
                    </a:ext>
                  </a:extLst>
                </a:gridCol>
                <a:gridCol w="1098358">
                  <a:extLst>
                    <a:ext uri="{9D8B030D-6E8A-4147-A177-3AD203B41FA5}">
                      <a16:colId xmlns:a16="http://schemas.microsoft.com/office/drawing/2014/main" val="1016733816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778240078"/>
                    </a:ext>
                  </a:extLst>
                </a:gridCol>
                <a:gridCol w="1112036">
                  <a:extLst>
                    <a:ext uri="{9D8B030D-6E8A-4147-A177-3AD203B41FA5}">
                      <a16:colId xmlns:a16="http://schemas.microsoft.com/office/drawing/2014/main" val="146137314"/>
                    </a:ext>
                  </a:extLst>
                </a:gridCol>
              </a:tblGrid>
              <a:tr h="30120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98824"/>
                  </a:ext>
                </a:extLst>
              </a:tr>
              <a:tr h="5395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PHOTOSYNTHESIS.CALVIN CYCLE.RIBULOSE-1,5-BISPHOSPHAT CARBOXYLASE/OXYGENASE (RUBISCO) ACTIVITY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30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0030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BIOSYNTHESIS.ORGANELLE MACHINERY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173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CAROTENOID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2864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MITOCHONDRIAL ISC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28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TRANSLOCATION.CHLOROPLAST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90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5596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SHIKIMATE GROUP AMINO ACID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331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668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754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7032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ORGANISATION.LIGNIN BIOSYNTHESIS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98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393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ENDOPLASMIC RETICULUM.CO-TRANSLATIONAL INSERTION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5419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50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8D3CF38-8788-8F04-9665-001D0A3C8070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E077C0-4721-2AB0-BADE-9D2ADDE5A32D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CD03D6-CF7F-E750-71DB-2C697B7E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50183"/>
              </p:ext>
            </p:extLst>
          </p:nvPr>
        </p:nvGraphicFramePr>
        <p:xfrm>
          <a:off x="546470" y="873760"/>
          <a:ext cx="10706107" cy="5259001"/>
        </p:xfrm>
        <a:graphic>
          <a:graphicData uri="http://schemas.openxmlformats.org/drawingml/2006/table">
            <a:tbl>
              <a:tblPr/>
              <a:tblGrid>
                <a:gridCol w="5447319">
                  <a:extLst>
                    <a:ext uri="{9D8B030D-6E8A-4147-A177-3AD203B41FA5}">
                      <a16:colId xmlns:a16="http://schemas.microsoft.com/office/drawing/2014/main" val="3951069396"/>
                    </a:ext>
                  </a:extLst>
                </a:gridCol>
                <a:gridCol w="834878">
                  <a:extLst>
                    <a:ext uri="{9D8B030D-6E8A-4147-A177-3AD203B41FA5}">
                      <a16:colId xmlns:a16="http://schemas.microsoft.com/office/drawing/2014/main" val="1304973098"/>
                    </a:ext>
                  </a:extLst>
                </a:gridCol>
                <a:gridCol w="1064642">
                  <a:extLst>
                    <a:ext uri="{9D8B030D-6E8A-4147-A177-3AD203B41FA5}">
                      <a16:colId xmlns:a16="http://schemas.microsoft.com/office/drawing/2014/main" val="3305657090"/>
                    </a:ext>
                  </a:extLst>
                </a:gridCol>
                <a:gridCol w="1034579">
                  <a:extLst>
                    <a:ext uri="{9D8B030D-6E8A-4147-A177-3AD203B41FA5}">
                      <a16:colId xmlns:a16="http://schemas.microsoft.com/office/drawing/2014/main" val="2372482560"/>
                    </a:ext>
                  </a:extLst>
                </a:gridCol>
                <a:gridCol w="1277226">
                  <a:extLst>
                    <a:ext uri="{9D8B030D-6E8A-4147-A177-3AD203B41FA5}">
                      <a16:colId xmlns:a16="http://schemas.microsoft.com/office/drawing/2014/main" val="1440879500"/>
                    </a:ext>
                  </a:extLst>
                </a:gridCol>
                <a:gridCol w="1047463">
                  <a:extLst>
                    <a:ext uri="{9D8B030D-6E8A-4147-A177-3AD203B41FA5}">
                      <a16:colId xmlns:a16="http://schemas.microsoft.com/office/drawing/2014/main" val="1252382006"/>
                    </a:ext>
                  </a:extLst>
                </a:gridCol>
              </a:tblGrid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856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BIOSYNTHESIS.TRANSLATION ELONGATION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09704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TERPENOIDS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02299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STRUCTURE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975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NUCLEOSOME REMODELING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360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2072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31150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77766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PROCESSING.MRNA SILENCING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121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PROCESSING.RNA MODIFICATION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05002"/>
                  </a:ext>
                </a:extLst>
              </a:tr>
              <a:tr h="4480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BIOSYNTHESIS.RIBOSOME BIOGENESIS.RRNA MATURATION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15651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PHOSPHORYLATION.CMGC PROTEIN KINASE SUPERFAMILY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0979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37837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TRANSLOCATION.NUCLEAR PORE COMPLEX (NPC)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936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 METAL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0461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STIMULI RESPONSE.VIRUS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7951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PHOSPHOINOSITIDE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6054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PYRIMIDINES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9460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4948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265CA16-0A65-927F-D07D-BA15762EAD2A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9FCC8-4341-8B4C-999A-D865052C488C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48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5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626518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56071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449538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19790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65559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faster and stronger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1951611" y="310711"/>
            <a:ext cx="96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400" b="1" dirty="0">
                <a:solidFill>
                  <a:srgbClr val="FF0000"/>
                </a:solidFill>
              </a:rPr>
              <a:t>48 </a:t>
            </a:r>
            <a:r>
              <a:rPr lang="en-GB" sz="2400" b="1" dirty="0" err="1">
                <a:solidFill>
                  <a:srgbClr val="FF0000"/>
                </a:solidFill>
              </a:rPr>
              <a:t>hpi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0" y="6334780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C497D7-C60C-B5F0-27C7-E7BF2C48C49A}"/>
              </a:ext>
            </a:extLst>
          </p:cNvPr>
          <p:cNvSpPr txBox="1"/>
          <p:nvPr/>
        </p:nvSpPr>
        <p:spPr>
          <a:xfrm>
            <a:off x="4986760" y="4707392"/>
            <a:ext cx="2550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70C0"/>
                </a:solidFill>
              </a:rPr>
              <a:t>TABLE with edge and nodes </a:t>
            </a:r>
            <a:r>
              <a:rPr lang="en-GB" sz="1100" b="1" dirty="0" err="1">
                <a:solidFill>
                  <a:srgbClr val="0070C0"/>
                </a:solidFill>
              </a:rPr>
              <a:t>PSS+biochem</a:t>
            </a:r>
            <a:r>
              <a:rPr lang="en-GB" sz="1100" b="1" dirty="0">
                <a:solidFill>
                  <a:srgbClr val="0070C0"/>
                </a:solidFill>
              </a:rPr>
              <a:t> </a:t>
            </a:r>
            <a:r>
              <a:rPr lang="en-GB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1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://github.com/NIB-SI/UJI-Omics-phd/blob/main/_I_UJI-Omics-phd/_S_multiOmicsIntegra/_A_09_NetworksSKM-R/input/BioChemReactions_Maria_130923.xlsx</a:t>
            </a:r>
            <a:endParaRPr lang="en-GB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3825</TotalTime>
  <Words>5682</Words>
  <Application>Microsoft Office PowerPoint</Application>
  <PresentationFormat>Panorámica</PresentationFormat>
  <Paragraphs>1707</Paragraphs>
  <Slides>95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109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156</cp:revision>
  <dcterms:created xsi:type="dcterms:W3CDTF">2023-06-22T07:29:12Z</dcterms:created>
  <dcterms:modified xsi:type="dcterms:W3CDTF">2023-09-21T08:14:46Z</dcterms:modified>
</cp:coreProperties>
</file>